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3"/>
  </p:notesMasterIdLst>
  <p:sldIdLst>
    <p:sldId id="256" r:id="rId3"/>
    <p:sldId id="258" r:id="rId4"/>
    <p:sldId id="406" r:id="rId5"/>
    <p:sldId id="362" r:id="rId6"/>
    <p:sldId id="363" r:id="rId7"/>
    <p:sldId id="365" r:id="rId8"/>
    <p:sldId id="367" r:id="rId9"/>
    <p:sldId id="368" r:id="rId10"/>
    <p:sldId id="413" r:id="rId11"/>
    <p:sldId id="356" r:id="rId12"/>
    <p:sldId id="370" r:id="rId13"/>
    <p:sldId id="371" r:id="rId14"/>
    <p:sldId id="372" r:id="rId15"/>
    <p:sldId id="414" r:id="rId16"/>
    <p:sldId id="374" r:id="rId17"/>
    <p:sldId id="375" r:id="rId18"/>
    <p:sldId id="376" r:id="rId19"/>
    <p:sldId id="377" r:id="rId20"/>
    <p:sldId id="396" r:id="rId21"/>
    <p:sldId id="379" r:id="rId22"/>
    <p:sldId id="380" r:id="rId23"/>
    <p:sldId id="381" r:id="rId24"/>
    <p:sldId id="382" r:id="rId25"/>
    <p:sldId id="415" r:id="rId26"/>
    <p:sldId id="359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416" r:id="rId36"/>
    <p:sldId id="417" r:id="rId37"/>
    <p:sldId id="397" r:id="rId38"/>
    <p:sldId id="349" r:id="rId39"/>
    <p:sldId id="398" r:id="rId40"/>
    <p:sldId id="392" r:id="rId41"/>
    <p:sldId id="383" r:id="rId42"/>
  </p:sldIdLst>
  <p:sldSz cx="9144000" cy="5143500" type="screen16x9"/>
  <p:notesSz cx="6858000" cy="9144000"/>
  <p:embeddedFontLst>
    <p:embeddedFont>
      <p:font typeface="나눔스퀘어" panose="020B0600000101010101" pitchFamily="50" charset="-127"/>
      <p:regular r:id="rId44"/>
    </p:embeddedFont>
    <p:embeddedFont>
      <p:font typeface="나눔스퀘어 Bold" panose="020B0600000101010101" pitchFamily="50" charset="-127"/>
      <p:bold r:id="rId45"/>
    </p:embeddedFont>
    <p:embeddedFont>
      <p:font typeface="나눔스퀘어_ac Light" panose="020B0600000101010101" pitchFamily="50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나눔스퀘어_ac ExtraBold" panose="020B0600000101010101" pitchFamily="50" charset="-127"/>
      <p:bold r:id="rId49"/>
    </p:embeddedFont>
    <p:embeddedFont>
      <p:font typeface="나눔스퀘어_ac" panose="020B0600000101010101" pitchFamily="50" charset="-127"/>
      <p:regular r:id="rId50"/>
    </p:embeddedFont>
    <p:embeddedFont>
      <p:font typeface="Segoe Script" panose="030B0504020000000003" pitchFamily="66" charset="0"/>
      <p:regular r:id="rId51"/>
      <p:bold r:id="rId52"/>
    </p:embeddedFont>
    <p:embeddedFont>
      <p:font typeface="나눔스퀘어라운드 Bold" panose="020B0600000101010101" charset="-127"/>
      <p:bold r:id="rId53"/>
    </p:embeddedFont>
    <p:embeddedFont>
      <p:font typeface="Montserrat" panose="020B0600000101010101" charset="0"/>
      <p:regular r:id="rId54"/>
      <p:bold r:id="rId55"/>
      <p:italic r:id="rId56"/>
      <p:boldItalic r:id="rId57"/>
    </p:embeddedFont>
    <p:embeddedFont>
      <p:font typeface="맑은 고딕" panose="020B0503020000020004" pitchFamily="50" charset="-127"/>
      <p:regular r:id="rId47"/>
      <p:bold r:id="rId48"/>
    </p:embeddedFont>
    <p:embeddedFont>
      <p:font typeface="나눔스퀘어_ac Bold" panose="020B0600000101010101" pitchFamily="50" charset="-127"/>
      <p:bold r:id="rId58"/>
    </p:embeddedFont>
    <p:embeddedFont>
      <p:font typeface="나눔스퀘어 ExtraBold" panose="020B0600000101010101" pitchFamily="50" charset="-127"/>
      <p:bold r:id="rId59"/>
    </p:embeddedFont>
    <p:embeddedFont>
      <p:font typeface="Fira Sans Extra Condensed Medium" panose="020B0600000101010101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6FF"/>
    <a:srgbClr val="003BA3"/>
    <a:srgbClr val="4789FF"/>
    <a:srgbClr val="EBF2FF"/>
    <a:srgbClr val="80DAB6"/>
    <a:srgbClr val="86BAD3"/>
    <a:srgbClr val="4A8AFD"/>
    <a:srgbClr val="4A8CFF"/>
    <a:srgbClr val="040910"/>
    <a:srgbClr val="003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8" autoAdjust="0"/>
    <p:restoredTop sz="82143" autoAdjust="0"/>
  </p:normalViewPr>
  <p:slideViewPr>
    <p:cSldViewPr snapToGrid="0">
      <p:cViewPr varScale="1">
        <p:scale>
          <a:sx n="90" d="100"/>
          <a:sy n="90" d="100"/>
        </p:scale>
        <p:origin x="1056" y="67"/>
      </p:cViewPr>
      <p:guideLst>
        <p:guide orient="horz" pos="1643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8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03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0709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05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53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80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671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01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50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922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5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저희의 목차는 </a:t>
            </a:r>
            <a:r>
              <a:rPr lang="ko-KR" altLang="en-US" dirty="0" err="1" smtClean="0"/>
              <a:t>이러한데요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저희 주제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수소충전소 </a:t>
            </a:r>
            <a:r>
              <a:rPr lang="ko-KR" altLang="en-US" dirty="0" err="1" smtClean="0"/>
              <a:t>최적입지</a:t>
            </a:r>
            <a:r>
              <a:rPr lang="ko-KR" altLang="en-US" dirty="0" smtClean="0"/>
              <a:t> 선정이라는 주제를 선택한 배경을 말씀드리기에 앞서서 영상 하나 보시고 가겠습니다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891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884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21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729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MCLP </a:t>
            </a:r>
            <a:r>
              <a:rPr lang="ko-KR" altLang="en-US" dirty="0" smtClean="0"/>
              <a:t>후보지보다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작은 이유</a:t>
            </a:r>
            <a:endParaRPr lang="en-US" altLang="ko-K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충전소개수인 </a:t>
            </a:r>
            <a:r>
              <a:rPr lang="en-US" altLang="ko-KR" dirty="0" smtClean="0"/>
              <a:t>K</a:t>
            </a:r>
            <a:r>
              <a:rPr lang="ko-KR" altLang="en-US" dirty="0" smtClean="0"/>
              <a:t>를 설정하면 </a:t>
            </a:r>
            <a:r>
              <a:rPr lang="ko-KR" altLang="en-US" dirty="0" err="1" smtClean="0"/>
              <a:t>우선순위별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최적입지를</a:t>
            </a:r>
            <a:r>
              <a:rPr lang="ko-KR" altLang="en-US" dirty="0" smtClean="0"/>
              <a:t> 번호로</a:t>
            </a:r>
            <a:r>
              <a:rPr lang="ko-KR" altLang="en-US" baseline="0" dirty="0" smtClean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9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4894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31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32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뷰ㅡ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헤이</a:t>
            </a:r>
            <a:r>
              <a:rPr lang="en-US" altLang="ko-KR" dirty="0" smtClean="0"/>
              <a:t>~ </a:t>
            </a:r>
            <a:r>
              <a:rPr lang="ko-KR" altLang="en-US" dirty="0" smtClean="0"/>
              <a:t>아래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이게 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 smtClean="0"/>
              <a:t>수소자동차는 일반 가솔린 자동차와 달리 매연을 전혀 배출하지 않는 자동차인 것을 알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357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탄소를 줄이기 위해 새롭게 수소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신재생 에너지를 활용한 차로 </a:t>
            </a:r>
            <a:r>
              <a:rPr lang="ko-KR" altLang="en-US" dirty="0" err="1" smtClean="0"/>
              <a:t>수소차</a:t>
            </a:r>
            <a:r>
              <a:rPr lang="ko-KR" altLang="en-US" dirty="0" smtClean="0"/>
              <a:t> 전기차가 있다</a:t>
            </a:r>
          </a:p>
          <a:p>
            <a:pPr marL="15875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전기차는 자동차 등록대수 대비 충전소가 잘 </a:t>
            </a:r>
            <a:r>
              <a:rPr lang="ko-KR" altLang="en-US" dirty="0" err="1" smtClean="0"/>
              <a:t>구축되어있따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ko-KR" altLang="en-US" dirty="0" err="1" smtClean="0"/>
              <a:t>수소차는</a:t>
            </a:r>
            <a:r>
              <a:rPr lang="ko-KR" altLang="en-US" dirty="0" smtClean="0"/>
              <a:t> 그렇지 않다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/>
              <a:t>그러나 정부 정책에 따르면 향후 </a:t>
            </a:r>
            <a:r>
              <a:rPr lang="en-US" altLang="ko-KR" dirty="0" smtClean="0"/>
              <a:t>---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수소차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보급대수를</a:t>
            </a:r>
            <a:r>
              <a:rPr lang="ko-KR" altLang="en-US" dirty="0" smtClean="0"/>
              <a:t> 늘릴 거다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2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 smtClean="0"/>
              <a:t>수소충전소는 하루 70대 충전 가능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-&gt; </a:t>
            </a:r>
          </a:p>
          <a:p>
            <a:pPr marL="158750" indent="0">
              <a:buNone/>
            </a:pPr>
            <a:r>
              <a:rPr lang="ko-KR" altLang="en-US" dirty="0" smtClean="0"/>
              <a:t>충전시간 최소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많을 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미리 예약해야하는 불편함</a:t>
            </a: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밤에 충전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수소충전소 많아야 </a:t>
            </a:r>
            <a:r>
              <a:rPr lang="ko-KR" altLang="en-US" dirty="0" err="1" smtClean="0"/>
              <a:t>단축가능</a:t>
            </a:r>
            <a:endParaRPr lang="en-US" altLang="ko-KR" dirty="0" smtClean="0"/>
          </a:p>
          <a:p>
            <a:pPr marL="158750" indent="0">
              <a:buNone/>
            </a:pPr>
            <a:endParaRPr lang="en-US" altLang="ko-KR" dirty="0" smtClean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수소차</a:t>
            </a:r>
            <a:r>
              <a:rPr lang="ko-KR" altLang="en-US" dirty="0" smtClean="0"/>
              <a:t> </a:t>
            </a:r>
            <a:r>
              <a:rPr lang="ko-KR" altLang="en-US" dirty="0"/>
              <a:t>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97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82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83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89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1" r:id="rId2"/>
    <p:sldLayoutId id="2147483649" r:id="rId3"/>
    <p:sldLayoutId id="2147483660" r:id="rId4"/>
    <p:sldLayoutId id="2147483676" r:id="rId5"/>
    <p:sldLayoutId id="2147483689" r:id="rId6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r>
              <a:rPr lang="en-US" altLang="ko-KR" sz="4800" dirty="0">
                <a:solidFill>
                  <a:srgbClr val="4A8CFF"/>
                </a:solidFill>
              </a:rPr>
              <a:t/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  <a:br>
              <a:rPr lang="en-US" altLang="ko-KR" dirty="0" smtClean="0"/>
            </a:br>
            <a:r>
              <a:rPr lang="en-US" altLang="ko-KR" dirty="0" smtClean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err="1" smtClean="0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Service</a:t>
            </a:r>
          </a:p>
          <a:p>
            <a:pPr algn="ctr"/>
            <a:r>
              <a:rPr lang="en-US" altLang="ko-KR" dirty="0" smtClean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0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133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37792"/>
              </p:ext>
            </p:extLst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5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 smtClean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7530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4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194710"/>
              </p:ext>
            </p:extLst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Modeling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Features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Medoids</a:t>
                      </a:r>
                      <a:endParaRPr lang="en-US" altLang="ko-KR" sz="1100" b="1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기존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LPG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충전소 위치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 smtClean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기존 </a:t>
                      </a:r>
                      <a:r>
                        <a:rPr lang="en-US" altLang="ko-KR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LPG </a:t>
                      </a:r>
                      <a:r>
                        <a:rPr lang="ko-KR" altLang="en-US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충전소 위치</a:t>
                      </a:r>
                      <a:endParaRPr lang="en-US" altLang="ko-KR" sz="1100" u="none" strike="noStrike" cap="none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총 인구 수</a:t>
                      </a:r>
                      <a:endParaRPr lang="en-US" altLang="ko-KR" sz="1100" u="none" strike="noStrike" cap="none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자동차 등록대수</a:t>
                      </a:r>
                      <a:endParaRPr lang="en-US" altLang="ko-KR" sz="1100" u="none" strike="noStrike" cap="none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u="none" strike="noStrike" cap="none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수소차</a:t>
                      </a:r>
                      <a:r>
                        <a:rPr lang="ko-KR" altLang="en-US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 등록대수</a:t>
                      </a:r>
                      <a:endParaRPr lang="en-US" altLang="ko-KR" sz="1100" u="none" strike="noStrike" cap="none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기존 수소 충전소 위치</a:t>
                      </a:r>
                      <a:endParaRPr lang="en-US" altLang="ko-KR" sz="1100" u="none" strike="noStrike" cap="none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1</a:t>
                      </a:r>
                      <a:r>
                        <a:rPr lang="ko-KR" altLang="en-US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종 보호시설</a:t>
                      </a:r>
                      <a:r>
                        <a:rPr lang="en-US" altLang="ko-KR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(</a:t>
                      </a:r>
                      <a:r>
                        <a:rPr lang="ko-KR" altLang="en-US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학교</a:t>
                      </a:r>
                      <a:r>
                        <a:rPr lang="en-US" altLang="ko-KR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, </a:t>
                      </a:r>
                      <a:r>
                        <a:rPr lang="ko-KR" altLang="en-US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유치원</a:t>
                      </a:r>
                      <a:r>
                        <a:rPr lang="en-US" altLang="ko-KR" sz="1100" u="none" strike="noStrike" cap="none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sym typeface="Arial"/>
                        </a:rPr>
                        <a:t>)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6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62436"/>
              </p:ext>
            </p:extLst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29463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 smtClean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 smtClean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  <a:endParaRPr lang="ko-KR" altLang="en-US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상태</a:t>
            </a:r>
            <a:endParaRPr lang="en-US" altLang="ko-KR" sz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정보 할당 </a:t>
            </a:r>
            <a:endParaRPr lang="en-US" altLang="ko-KR" sz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중심점에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정보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0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</a:t>
            </a:r>
            <a:r>
              <a:rPr lang="ko-KR" altLang="en-US" sz="2400" dirty="0" smtClean="0"/>
              <a:t>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 smtClean="0"/>
              <a:t>데이터 </a:t>
            </a:r>
            <a:r>
              <a:rPr lang="ko-KR" altLang="en-US" sz="2400" dirty="0"/>
              <a:t>수집 및 </a:t>
            </a:r>
            <a:r>
              <a:rPr lang="ko-KR" altLang="en-US" sz="2400" dirty="0" smtClean="0"/>
              <a:t>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</a:t>
            </a:r>
            <a:r>
              <a:rPr lang="ko-KR" altLang="en-US" sz="2400" dirty="0" smtClean="0"/>
              <a:t>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 smtClean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</a:t>
            </a:r>
            <a:r>
              <a:rPr lang="en-US" altLang="ko-KR" sz="16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  <a:endParaRPr lang="en-US" altLang="ko-KR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0281750"/>
                  </p:ext>
                </p:extLst>
              </p:nvPr>
            </p:nvGraphicFramePr>
            <p:xfrm>
              <a:off x="318526" y="1770241"/>
              <a:ext cx="4761241" cy="2844801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목적구문</a:t>
                          </a:r>
                          <a:endParaRPr lang="ko-KR" altLang="en-US" sz="900" b="1" dirty="0">
                            <a:solidFill>
                              <a:schemeClr val="tx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smtClean="0"/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smtClean="0"/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smtClean="0"/>
                                      <m:t>𝑖</m:t>
                                    </m:r>
                                    <m:r>
                                      <a:rPr lang="en-US" altLang="ko-KR" sz="900" smtClean="0"/>
                                      <m:t>∈</m:t>
                                    </m:r>
                                    <m:r>
                                      <a:rPr lang="en-US" altLang="ko-KR" sz="900" smtClean="0"/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smtClean="0"/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smtClean="0"/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smtClean="0"/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smtClean="0"/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smtClean="0"/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smtClean="0"/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제약구문</a:t>
                          </a:r>
                          <a:endParaRPr lang="ko-KR" altLang="en-US" sz="900" b="1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smtClean="0"/>
                                    </m:ctrlPr>
                                  </m:naryPr>
                                  <m:sub>
                                    <m:r>
                                      <a:rPr lang="en-US" altLang="ko-KR" sz="900" smtClean="0"/>
                                      <m:t>𝑗</m:t>
                                    </m:r>
                                    <m:r>
                                      <a:rPr lang="en-US" altLang="ko-KR" sz="900" smtClean="0"/>
                                      <m:t>∈</m:t>
                                    </m:r>
                                    <m:r>
                                      <a:rPr lang="en-US" altLang="ko-KR" sz="900" smtClean="0"/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smtClean="0"/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smtClean="0"/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smtClean="0"/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smtClean="0"/>
                                      <m:t>=</m:t>
                                    </m:r>
                                    <m:r>
                                      <a:rPr lang="en-US" altLang="ko-KR" sz="900" smtClean="0"/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smtClean="0"/>
                                    </m:ctrlPr>
                                  </m:sSubPr>
                                  <m:e>
                                    <m:r>
                                      <a:rPr lang="en-US" altLang="ko-KR" sz="900" smtClean="0"/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smtClean="0"/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smtClean="0"/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smtClean="0"/>
                                    </m:ctrlPr>
                                  </m:naryPr>
                                  <m:sub>
                                    <m:r>
                                      <a:rPr lang="en-US" altLang="ko-KR" sz="900" smtClean="0"/>
                                      <m:t>𝑗</m:t>
                                    </m:r>
                                    <m:r>
                                      <a:rPr lang="en-US" altLang="ko-KR" sz="900" smtClean="0"/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smtClean="0"/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smtClean="0"/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smtClean="0"/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smtClean="0"/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smtClean="0"/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smtClean="0"/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smtClean="0"/>
                                  <m:t> </m:t>
                                </m:r>
                                <m:r>
                                  <a:rPr lang="en-US" altLang="ko-KR" sz="900" smtClean="0"/>
                                  <m:t>𝑓𝑜𝑟</m:t>
                                </m:r>
                                <m:r>
                                  <a:rPr lang="en-US" altLang="ko-KR" sz="900" smtClean="0"/>
                                  <m:t> </m:t>
                                </m:r>
                                <m:r>
                                  <a:rPr lang="en-US" altLang="ko-KR" sz="900" smtClean="0"/>
                                  <m:t>𝑎𝑙𝑙</m:t>
                                </m:r>
                                <m:r>
                                  <a:rPr lang="en-US" altLang="ko-KR" sz="900" smtClean="0"/>
                                  <m:t> </m:t>
                                </m:r>
                                <m:r>
                                  <a:rPr lang="en-US" altLang="ko-KR" sz="900" smtClean="0"/>
                                  <m:t>𝑖</m:t>
                                </m:r>
                                <m:r>
                                  <a:rPr lang="en-US" altLang="ko-KR" sz="900" smtClean="0"/>
                                  <m:t> ∈</m:t>
                                </m:r>
                                <m:r>
                                  <a:rPr lang="en-US" altLang="ko-KR" sz="900" smtClean="0"/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 smtClean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(500m</a:t>
                          </a:r>
                          <a:r>
                            <a:rPr lang="en-US" altLang="ko-KR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)</a:t>
                          </a:r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변수 설명 </a:t>
                          </a:r>
                          <a:endParaRPr lang="ko-KR" altLang="en-US" sz="900" b="1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0281750"/>
                  </p:ext>
                </p:extLst>
              </p:nvPr>
            </p:nvGraphicFramePr>
            <p:xfrm>
              <a:off x="318526" y="1770241"/>
              <a:ext cx="4761241" cy="2844801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2424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목적구문</a:t>
                          </a:r>
                          <a:endParaRPr lang="ko-KR" altLang="en-US" sz="900" b="1" dirty="0">
                            <a:solidFill>
                              <a:schemeClr val="tx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71" t="-111429" r="-117406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41833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제약구문</a:t>
                          </a:r>
                          <a:endParaRPr lang="ko-KR" altLang="en-US" sz="900" b="1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71" t="-205556" r="-117406" b="-4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41833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71" t="-301370" r="-117406" b="-349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 smtClean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(500m</a:t>
                          </a:r>
                          <a:r>
                            <a:rPr lang="en-US" altLang="ko-KR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)</a:t>
                          </a:r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5368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변수 설명 </a:t>
                          </a:r>
                          <a:endParaRPr lang="ko-KR" altLang="en-US" sz="900" b="1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109400" y="1770241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57355" y="2933548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0" y="2410833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70" y="3614793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510348" y="4213499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56196" y="4213499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34410" y="4213499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96622" y="4213499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10348" y="362582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6196" y="362582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34410" y="362582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96622" y="362582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34410" y="3009429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96622" y="3009429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10348" y="3009294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56196" y="3009294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34410" y="2379608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622" y="2379608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10348" y="2379608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56196" y="2379608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607485" y="1607829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 smtClean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  <a:endParaRPr lang="ko-KR" altLang="en-US" sz="800" b="1" dirty="0">
              <a:solidFill>
                <a:srgbClr val="003BA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413522" y="1788943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78364" y="2017550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510348" y="2636190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75165" y="3237282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73001" y="3840626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31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6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78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77697" y="1192230"/>
            <a:ext cx="3672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9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006"/>
          <a:stretch/>
        </p:blipFill>
        <p:spPr>
          <a:xfrm>
            <a:off x="341701" y="1151018"/>
            <a:ext cx="5209200" cy="335085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2859"/>
          <a:stretch/>
        </p:blipFill>
        <p:spPr>
          <a:xfrm>
            <a:off x="341701" y="1151018"/>
            <a:ext cx="5209200" cy="3342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3298"/>
          <a:stretch/>
        </p:blipFill>
        <p:spPr>
          <a:xfrm>
            <a:off x="341701" y="1151018"/>
            <a:ext cx="5209200" cy="3359735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  <a:endParaRPr lang="ko-KR" altLang="en-US" sz="32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 smtClean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4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740" t="1747" r="911" b="3267"/>
          <a:stretch/>
        </p:blipFill>
        <p:spPr>
          <a:xfrm>
            <a:off x="4804470" y="1225672"/>
            <a:ext cx="3020953" cy="2042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3664" t="2512" r="1920" b="2960"/>
          <a:stretch/>
        </p:blipFill>
        <p:spPr>
          <a:xfrm>
            <a:off x="36065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65606" y="1262879"/>
            <a:ext cx="1059996" cy="326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22259" y="1408124"/>
            <a:ext cx="94141" cy="15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823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56305" y="1313415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56306" y="1735899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3"/>
          </p:cNvCxnSpPr>
          <p:nvPr/>
        </p:nvCxnSpPr>
        <p:spPr>
          <a:xfrm flipV="1">
            <a:off x="7735962" y="1507264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20963" y="1312451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0963" y="1686347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82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35266" y="3658111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7740097" y="1804703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59" y="729047"/>
            <a:ext cx="5701062" cy="37239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63911" y="993336"/>
            <a:ext cx="902368" cy="510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966761" y="1248642"/>
            <a:ext cx="518817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85578" y="1055569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확인 가능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4742" y="4458982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정보 확인 가능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5554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" y="1175907"/>
            <a:ext cx="3842681" cy="3308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7226"/>
          <a:stretch/>
        </p:blipFill>
        <p:spPr>
          <a:xfrm>
            <a:off x="4603602" y="611936"/>
            <a:ext cx="3723417" cy="144211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68" y="1451802"/>
            <a:ext cx="3822496" cy="1293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121" r="4062"/>
          <a:stretch/>
        </p:blipFill>
        <p:spPr>
          <a:xfrm>
            <a:off x="4603602" y="2326541"/>
            <a:ext cx="4352925" cy="2233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>
            <a:off x="3700621" y="1656965"/>
            <a:ext cx="902981" cy="1476375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218" y="4560154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view.py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3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" y="1141105"/>
            <a:ext cx="3272462" cy="281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33" y="1141105"/>
            <a:ext cx="5379741" cy="26280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view.py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7520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 smtClean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35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설립 </a:t>
            </a:r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</a:t>
            </a: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해보기고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하고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같습니다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2" name="TextBox 23"/>
          <p:cNvSpPr txBox="1"/>
          <p:nvPr/>
        </p:nvSpPr>
        <p:spPr>
          <a:xfrm>
            <a:off x="955546" y="3715233"/>
            <a:ext cx="947430" cy="548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대대시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후레지아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보성녹차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 smtClean="0"/>
              <a:t>참고자료</a:t>
            </a:r>
            <a:endParaRPr lang="ko-KR" altLang="en-US" sz="4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개선한다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://www.korea.kr/news/pressReleaseView.do?newsId=156456666</a:t>
            </a:r>
            <a:endParaRPr lang="en-US" altLang="ko-KR" sz="1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1"/>
          <a:stretch/>
        </p:blipFill>
        <p:spPr>
          <a:xfrm>
            <a:off x="2434305" y="641757"/>
            <a:ext cx="4234172" cy="3838669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수소자동차</a:t>
            </a:r>
            <a:r>
              <a:rPr lang="en-US" altLang="ko-KR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3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보급대수 대비 충전소의 비율</a:t>
            </a:r>
          </a:p>
          <a:p>
            <a:pPr marL="180000"/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수소충전소의 구축이 부족한 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실정</a:t>
            </a:r>
            <a:endParaRPr lang="en-US" altLang="ko-KR" sz="1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://www.ev.or.kr/h2monitor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</a:t>
            </a:r>
            <a:r>
              <a:rPr lang="ko-KR" altLang="en-US" u="sng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필요</a:t>
            </a:r>
          </a:p>
          <a:p>
            <a:pPr algn="ctr"/>
            <a:r>
              <a:rPr lang="ko-KR" altLang="en-US" u="sng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  <a:endParaRPr lang="ko-KR" altLang="en-US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  <a:endParaRPr lang="ko-KR" alt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  <a:endParaRPr lang="ko-KR" alt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69780"/>
              </p:ext>
            </p:extLst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보호시설</a:t>
                      </a:r>
                      <a:endParaRPr lang="en-US" altLang="ko-KR" sz="11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보호시설</a:t>
                      </a:r>
                      <a:endParaRPr lang="en-US" altLang="ko-KR" sz="11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조사결과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4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 smtClean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497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</TotalTime>
  <Words>2441</Words>
  <Application>Microsoft Office PowerPoint</Application>
  <PresentationFormat>화면 슬라이드 쇼(16:9)</PresentationFormat>
  <Paragraphs>608</Paragraphs>
  <Slides>40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8" baseType="lpstr">
      <vt:lpstr>나눔스퀘어</vt:lpstr>
      <vt:lpstr>Arial</vt:lpstr>
      <vt:lpstr>나눔스퀘어 Bold</vt:lpstr>
      <vt:lpstr>나눔스퀘어_ac Light</vt:lpstr>
      <vt:lpstr>맑은 고딕</vt:lpstr>
      <vt:lpstr>나눔스퀘어_ac ExtraBold</vt:lpstr>
      <vt:lpstr>나눔스퀘어_ac</vt:lpstr>
      <vt:lpstr>Segoe Script</vt:lpstr>
      <vt:lpstr>나눔스퀘어라운드 Bold</vt:lpstr>
      <vt:lpstr>Montserrat</vt:lpstr>
      <vt:lpstr>맑은 고딕</vt:lpstr>
      <vt:lpstr>나눔스퀘어_ac Bold</vt:lpstr>
      <vt:lpstr>Wingdings</vt:lpstr>
      <vt:lpstr>나눔스퀘어 ExtraBold</vt:lpstr>
      <vt:lpstr>Fira Sans Extra Condensed Medium</vt:lpstr>
      <vt:lpstr>Cambria Math</vt:lpstr>
      <vt:lpstr>Management Consulting Toolkit by Slidesgo</vt:lpstr>
      <vt:lpstr>디자인 사용자 지정</vt:lpstr>
      <vt:lpstr>수소충전소  최적 입지 선정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280</cp:revision>
  <dcterms:modified xsi:type="dcterms:W3CDTF">2021-10-01T17:02:05Z</dcterms:modified>
</cp:coreProperties>
</file>